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2" r:id="rId1"/>
  </p:sldMasterIdLst>
  <p:notesMasterIdLst>
    <p:notesMasterId r:id="rId5"/>
  </p:notesMasterIdLst>
  <p:sldIdLst>
    <p:sldId id="256" r:id="rId2"/>
    <p:sldId id="257" r:id="rId3"/>
    <p:sldId id="259" r:id="rId4"/>
  </p:sldIdLst>
  <p:sldSz cx="24384000" cy="13716000"/>
  <p:notesSz cx="6858000" cy="9144000"/>
  <p:embeddedFontLst>
    <p:embeddedFont>
      <p:font typeface="Helvetica Neue" panose="02000503000000020004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jwoFPY/P0Fp11gIXqD/nVMuHtY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14B8FEA-A713-4894-9FBD-0B81EFD4AE7A}">
  <a:tblStyle styleId="{714B8FEA-A713-4894-9FBD-0B81EFD4AE7A}" styleName="Table_0">
    <a:wholeTbl>
      <a:tcTxStyle b="off" i="off">
        <a:font>
          <a:latin typeface="Graphik Semibold"/>
          <a:ea typeface="Graphik Semibold"/>
          <a:cs typeface="Graphik Semibold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BF3"/>
          </a:solidFill>
        </a:fill>
      </a:tcStyle>
    </a:wholeTbl>
    <a:band1H>
      <a:tcTxStyle/>
      <a:tcStyle>
        <a:tcBdr/>
        <a:fill>
          <a:solidFill>
            <a:srgbClr val="CAD5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5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raphik Semibold"/>
          <a:ea typeface="Graphik Semibold"/>
          <a:cs typeface="Graphik Semibold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>
      <p:cViewPr varScale="1">
        <p:scale>
          <a:sx n="52" d="100"/>
          <a:sy n="52" d="100"/>
        </p:scale>
        <p:origin x="89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2200"/>
              <a:buFont typeface="Helvetica Neue"/>
              <a:buNone/>
            </a:pPr>
            <a:endParaRPr/>
          </a:p>
        </p:txBody>
      </p:sp>
      <p:sp>
        <p:nvSpPr>
          <p:cNvPr id="29" name="Google Shape;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11247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227143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594696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70453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276660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7297452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98116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761684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7994149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323848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975998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03067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83885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869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30261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905590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600416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4200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958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98FD"/>
              </a:buClr>
              <a:buSzPts val="11600"/>
              <a:buFont typeface="Arial"/>
              <a:buNone/>
            </a:pPr>
            <a:r>
              <a:rPr lang="en-US" sz="9600" dirty="0"/>
              <a:t>Share Your World 2</a:t>
            </a:r>
            <a:endParaRPr sz="9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/>
        </p:nvSpPr>
        <p:spPr>
          <a:xfrm>
            <a:off x="1839310" y="4379433"/>
            <a:ext cx="20705380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use the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comparative form of adjectives </a:t>
            </a:r>
            <a:r>
              <a:rPr lang="en-US" sz="800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compare and contrast two things, places, activities or people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Google Shape;48;p4"/>
          <p:cNvGraphicFramePr/>
          <p:nvPr>
            <p:extLst>
              <p:ext uri="{D42A27DB-BD31-4B8C-83A1-F6EECF244321}">
                <p14:modId xmlns:p14="http://schemas.microsoft.com/office/powerpoint/2010/main" val="51067485"/>
              </p:ext>
            </p:extLst>
          </p:nvPr>
        </p:nvGraphicFramePr>
        <p:xfrm>
          <a:off x="1515979" y="1439333"/>
          <a:ext cx="21319950" cy="11521480"/>
        </p:xfrm>
        <a:graphic>
          <a:graphicData uri="http://schemas.openxmlformats.org/drawingml/2006/table">
            <a:tbl>
              <a:tblPr firstRow="1" bandRow="1">
                <a:noFill/>
                <a:tableStyleId>{714B8FEA-A713-4894-9FBD-0B81EFD4AE7A}</a:tableStyleId>
              </a:tblPr>
              <a:tblGrid>
                <a:gridCol w="1207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Spelling rule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200"/>
                        <a:buFont typeface="Arial"/>
                        <a:buNone/>
                      </a:pPr>
                      <a:r>
                        <a:rPr lang="en-US" sz="720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comparatives</a:t>
                      </a:r>
                      <a:endParaRPr i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For most one-syllable adjectives,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-er</a:t>
                      </a: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6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48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For one-syllable adjectives that end in consonant-vowel- consonant, double the final </a:t>
                      </a:r>
                      <a:r>
                        <a:rPr lang="en-US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consonant</a:t>
                      </a: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60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F</a:t>
                      </a:r>
                      <a:r>
                        <a:rPr lang="en-US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o</a:t>
                      </a: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r adjectives that end in consonant + </a:t>
                      </a:r>
                      <a:r>
                        <a:rPr lang="en-MX" sz="6000" b="0" i="1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-y, </a:t>
                      </a: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change the </a:t>
                      </a:r>
                      <a:r>
                        <a:rPr lang="en-MX" sz="6000" b="0" i="1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-y </a:t>
                      </a: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to </a:t>
                      </a:r>
                      <a:r>
                        <a:rPr lang="en-MX" sz="6000" b="0" i="1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-i </a:t>
                      </a: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 and add </a:t>
                      </a:r>
                      <a:r>
                        <a:rPr lang="en-US" sz="6000" i="1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-er</a:t>
                      </a:r>
                      <a:r>
                        <a:rPr lang="en-US" sz="600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.</a:t>
                      </a:r>
                      <a:endParaRPr sz="6000" b="0" i="0" u="none" strike="noStrike" cap="none" dirty="0">
                        <a:solidFill>
                          <a:schemeClr val="dk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11D1E"/>
                        </a:buClr>
                        <a:buSzPts val="6000"/>
                        <a:buFont typeface="Arial"/>
                        <a:buNone/>
                      </a:pPr>
                      <a:r>
                        <a:rPr lang="en-MX" sz="600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 </a:t>
                      </a:r>
                      <a:r>
                        <a:rPr lang="en-MX" sz="60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cs typeface="Arial"/>
                          <a:sym typeface="Arial"/>
                        </a:rPr>
                        <a:t>adjectives</a:t>
                      </a:r>
                      <a:r>
                        <a:rPr lang="en-MX" sz="6000" u="none" strike="noStrike" cap="none" dirty="0">
                          <a:solidFill>
                            <a:srgbClr val="211D1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with more than one syllable, use more + adjective.</a:t>
                      </a:r>
                      <a:endParaRPr sz="6000" u="none" strike="noStrike" cap="none" dirty="0">
                        <a:solidFill>
                          <a:srgbClr val="211D1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6000"/>
                        <a:buFont typeface="Arial"/>
                        <a:buNone/>
                      </a:pPr>
                      <a:endParaRPr sz="6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Google Shape;49;p4"/>
          <p:cNvSpPr txBox="1"/>
          <p:nvPr/>
        </p:nvSpPr>
        <p:spPr>
          <a:xfrm>
            <a:off x="13609674" y="2538595"/>
            <a:ext cx="9226255" cy="1949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n</a:t>
            </a:r>
            <a:r>
              <a:rPr lang="en-US" sz="4000" b="0" i="0" u="none" strike="noStrike" cap="none" dirty="0">
                <a:solidFill>
                  <a:srgbClr val="000000"/>
                </a:solidFill>
                <a:sym typeface="Arial"/>
              </a:rPr>
              <a:t>ice - nicer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quite - quieter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new - newer</a:t>
            </a:r>
            <a:endParaRPr sz="4000" dirty="0"/>
          </a:p>
        </p:txBody>
      </p:sp>
      <p:sp>
        <p:nvSpPr>
          <p:cNvPr id="52" name="Google Shape;52;p4"/>
          <p:cNvSpPr txBox="1"/>
          <p:nvPr/>
        </p:nvSpPr>
        <p:spPr>
          <a:xfrm>
            <a:off x="13609674" y="8793057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f</a:t>
            </a:r>
            <a:r>
              <a:rPr lang="en-US" sz="4000" b="0" i="0" u="none" strike="noStrike" cap="none" dirty="0">
                <a:solidFill>
                  <a:srgbClr val="000000"/>
                </a:solidFill>
                <a:sym typeface="Arial"/>
              </a:rPr>
              <a:t>riendly - friendlier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busy - busier</a:t>
            </a:r>
            <a:endParaRPr sz="4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53" name="Google Shape;53;p4"/>
          <p:cNvSpPr txBox="1"/>
          <p:nvPr/>
        </p:nvSpPr>
        <p:spPr>
          <a:xfrm>
            <a:off x="13609674" y="11177405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b</a:t>
            </a:r>
            <a:r>
              <a:rPr lang="en-US" sz="4000" b="0" i="0" u="none" strike="noStrike" cap="none" dirty="0">
                <a:solidFill>
                  <a:srgbClr val="000000"/>
                </a:solidFill>
                <a:sym typeface="Arial"/>
              </a:rPr>
              <a:t>eautiful - more beautiful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crowded - more crowded</a:t>
            </a:r>
            <a:endParaRPr sz="4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  <p:sp>
        <p:nvSpPr>
          <p:cNvPr id="3" name="Google Shape;50;p4">
            <a:extLst>
              <a:ext uri="{FF2B5EF4-FFF2-40B4-BE49-F238E27FC236}">
                <a16:creationId xmlns:a16="http://schemas.microsoft.com/office/drawing/2014/main" id="{81BFE72A-E47F-9130-ABDF-189E11CB674A}"/>
              </a:ext>
            </a:extLst>
          </p:cNvPr>
          <p:cNvSpPr txBox="1"/>
          <p:nvPr/>
        </p:nvSpPr>
        <p:spPr>
          <a:xfrm>
            <a:off x="13506422" y="5428743"/>
            <a:ext cx="9432757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b</a:t>
            </a:r>
            <a:r>
              <a:rPr lang="en-US" sz="4000" b="0" i="0" u="none" strike="noStrike" cap="none" dirty="0">
                <a:solidFill>
                  <a:srgbClr val="000000"/>
                </a:solidFill>
                <a:sym typeface="Arial"/>
              </a:rPr>
              <a:t>ig - bigger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4000" dirty="0"/>
              <a:t>hot - hotter</a:t>
            </a:r>
            <a:endParaRPr sz="4000" b="0" i="0" u="none" strike="noStrike" cap="none" dirty="0">
              <a:solidFill>
                <a:srgbClr val="000000"/>
              </a:solidFill>
              <a:sym typeface="Aria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Application>Microsoft Macintosh PowerPoint</Application>
  <PresentationFormat>Custom</PresentationFormat>
  <Paragraphs>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Helvetica Neue</vt:lpstr>
      <vt:lpstr>Graphik Medium</vt:lpstr>
      <vt:lpstr>Graphik Semibold</vt:lpstr>
      <vt:lpstr>Graphik</vt:lpstr>
      <vt:lpstr>32_ColorGradientLight</vt:lpstr>
      <vt:lpstr>Share Your World 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2</dc:title>
  <cp:lastModifiedBy>Andreina España</cp:lastModifiedBy>
  <cp:revision>2</cp:revision>
  <dcterms:modified xsi:type="dcterms:W3CDTF">2023-11-27T17:57:30Z</dcterms:modified>
</cp:coreProperties>
</file>